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274" r:id="rId3"/>
    <p:sldId id="264" r:id="rId4"/>
    <p:sldId id="256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9" r:id="rId13"/>
    <p:sldId id="275" r:id="rId14"/>
    <p:sldId id="276" r:id="rId15"/>
    <p:sldId id="258" r:id="rId16"/>
    <p:sldId id="259" r:id="rId17"/>
    <p:sldId id="277" r:id="rId18"/>
    <p:sldId id="260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93"/>
    <p:restoredTop sz="96327"/>
  </p:normalViewPr>
  <p:slideViewPr>
    <p:cSldViewPr snapToGrid="0">
      <p:cViewPr varScale="1">
        <p:scale>
          <a:sx n="94" d="100"/>
          <a:sy n="94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elzach/Community_Fungicide_Sensitivity" TargetMode="External"/><Relationship Id="rId2" Type="http://schemas.openxmlformats.org/officeDocument/2006/relationships/hyperlink" Target="https://github.com/Chilverslab/Rojas_Survey_Phytopath_201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oelzach/FungicidePulseDisturbance" TargetMode="External"/><Relationship Id="rId4" Type="http://schemas.openxmlformats.org/officeDocument/2006/relationships/hyperlink" Target="https://github.com/Noel-Lab-Auburn/SpermosphereMicrobiome2022/setting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a printed circuit board">
            <a:extLst>
              <a:ext uri="{FF2B5EF4-FFF2-40B4-BE49-F238E27FC236}">
                <a16:creationId xmlns:a16="http://schemas.microsoft.com/office/drawing/2014/main" id="{9D9DB39D-B2F9-6330-6239-0ADF3EDE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1" y="618094"/>
            <a:ext cx="7772400" cy="5176539"/>
          </a:xfrm>
          <a:prstGeom prst="rect">
            <a:avLst/>
          </a:prstGeom>
        </p:spPr>
      </p:pic>
      <p:pic>
        <p:nvPicPr>
          <p:cNvPr id="11" name="Picture 10" descr="Abstract background of blue mesh and nodes">
            <a:extLst>
              <a:ext uri="{FF2B5EF4-FFF2-40B4-BE49-F238E27FC236}">
                <a16:creationId xmlns:a16="http://schemas.microsoft.com/office/drawing/2014/main" id="{7FF5CCFA-FDED-F261-90D4-C6CF7D7D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38" y="2486025"/>
            <a:ext cx="4805113" cy="4371975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B7429-122B-D944-0003-D6E63E727815}"/>
              </a:ext>
            </a:extLst>
          </p:cNvPr>
          <p:cNvSpPr txBox="1"/>
          <p:nvPr/>
        </p:nvSpPr>
        <p:spPr>
          <a:xfrm>
            <a:off x="5589828" y="94874"/>
            <a:ext cx="632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Reproducible computational workflows</a:t>
            </a:r>
          </a:p>
        </p:txBody>
      </p:sp>
    </p:spTree>
    <p:extLst>
      <p:ext uri="{BB962C8B-B14F-4D97-AF65-F5344CB8AC3E}">
        <p14:creationId xmlns:p14="http://schemas.microsoft.com/office/powerpoint/2010/main" val="34907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7C8ED-A72F-F9FB-071C-971712A2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854" y="514350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5ADA06-E2DC-B926-424B-5E89C0F6E365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</p:spTree>
    <p:extLst>
      <p:ext uri="{BB962C8B-B14F-4D97-AF65-F5344CB8AC3E}">
        <p14:creationId xmlns:p14="http://schemas.microsoft.com/office/powerpoint/2010/main" val="163701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F9166-F139-F6F9-6046-AF7091E31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/>
          <a:stretch/>
        </p:blipFill>
        <p:spPr>
          <a:xfrm>
            <a:off x="4264926" y="976368"/>
            <a:ext cx="5495498" cy="5280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B8193-21AD-E21E-643B-F48BC7A78461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1935B-EE15-C72B-AD0D-662625D84FED}"/>
              </a:ext>
            </a:extLst>
          </p:cNvPr>
          <p:cNvSpPr txBox="1"/>
          <p:nvPr/>
        </p:nvSpPr>
        <p:spPr>
          <a:xfrm>
            <a:off x="3725840" y="283089"/>
            <a:ext cx="5743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Literate programing = Text + code + figures</a:t>
            </a:r>
          </a:p>
        </p:txBody>
      </p:sp>
    </p:spTree>
    <p:extLst>
      <p:ext uri="{BB962C8B-B14F-4D97-AF65-F5344CB8AC3E}">
        <p14:creationId xmlns:p14="http://schemas.microsoft.com/office/powerpoint/2010/main" val="2427285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6CE9D-6A84-D48E-3917-E2701F96638E}"/>
              </a:ext>
            </a:extLst>
          </p:cNvPr>
          <p:cNvSpPr txBox="1"/>
          <p:nvPr/>
        </p:nvSpPr>
        <p:spPr>
          <a:xfrm>
            <a:off x="5405330" y="2721114"/>
            <a:ext cx="1381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51210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9DF05-4289-05C2-B8B9-6104FB68F496}"/>
              </a:ext>
            </a:extLst>
          </p:cNvPr>
          <p:cNvSpPr txBox="1"/>
          <p:nvPr/>
        </p:nvSpPr>
        <p:spPr>
          <a:xfrm>
            <a:off x="3643229" y="5856406"/>
            <a:ext cx="5111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What part of FAIR?</a:t>
            </a:r>
          </a:p>
        </p:txBody>
      </p:sp>
      <p:pic>
        <p:nvPicPr>
          <p:cNvPr id="3" name="Picture 2" descr="GitHub - Apps on Google Play">
            <a:extLst>
              <a:ext uri="{FF2B5EF4-FFF2-40B4-BE49-F238E27FC236}">
                <a16:creationId xmlns:a16="http://schemas.microsoft.com/office/drawing/2014/main" id="{6FFDE2CD-6390-7013-878F-0DEF6045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19" y="286603"/>
            <a:ext cx="5083412" cy="508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FEC8E-4966-FB99-03CB-26AB9752E0EE}"/>
              </a:ext>
            </a:extLst>
          </p:cNvPr>
          <p:cNvSpPr txBox="1"/>
          <p:nvPr/>
        </p:nvSpPr>
        <p:spPr>
          <a:xfrm>
            <a:off x="1342346" y="3581884"/>
            <a:ext cx="2090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5AF55-2CA6-47B6-40AC-52E742CD6FE5}"/>
              </a:ext>
            </a:extLst>
          </p:cNvPr>
          <p:cNvSpPr txBox="1"/>
          <p:nvPr/>
        </p:nvSpPr>
        <p:spPr>
          <a:xfrm>
            <a:off x="1096687" y="4412881"/>
            <a:ext cx="3269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public repository for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(to a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A0706-C1D8-CB85-206D-627A8C32616D}"/>
              </a:ext>
            </a:extLst>
          </p:cNvPr>
          <p:cNvSpPr txBox="1"/>
          <p:nvPr/>
        </p:nvSpPr>
        <p:spPr>
          <a:xfrm>
            <a:off x="1330736" y="608946"/>
            <a:ext cx="965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5F069-03F7-2D28-EEEB-76FC36AAB3CD}"/>
              </a:ext>
            </a:extLst>
          </p:cNvPr>
          <p:cNvSpPr txBox="1"/>
          <p:nvPr/>
        </p:nvSpPr>
        <p:spPr>
          <a:xfrm>
            <a:off x="921541" y="1538195"/>
            <a:ext cx="535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 to manage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 vocabulary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it on command line or through something else – “point and click”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2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0FE0F273-6D87-F57D-2A1D-FC1E29D3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895350"/>
            <a:ext cx="11176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FEAD0-7246-C147-DAC6-5EAB896600E4}"/>
              </a:ext>
            </a:extLst>
          </p:cNvPr>
          <p:cNvSpPr txBox="1"/>
          <p:nvPr/>
        </p:nvSpPr>
        <p:spPr>
          <a:xfrm>
            <a:off x="6708063" y="6488668"/>
            <a:ext cx="548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dev.to</a:t>
            </a:r>
            <a:r>
              <a:rPr lang="en-US" dirty="0"/>
              <a:t>/</a:t>
            </a:r>
            <a:r>
              <a:rPr lang="en-US" dirty="0" err="1"/>
              <a:t>milu_franz</a:t>
            </a:r>
            <a:r>
              <a:rPr lang="en-US" dirty="0"/>
              <a:t>/git-explained-the-basics-</a:t>
            </a:r>
            <a:r>
              <a:rPr lang="en-US" dirty="0" err="1"/>
              <a:t>igc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75F0E-410A-9360-5E11-963A9DF90367}"/>
              </a:ext>
            </a:extLst>
          </p:cNvPr>
          <p:cNvSpPr txBox="1"/>
          <p:nvPr/>
        </p:nvSpPr>
        <p:spPr>
          <a:xfrm>
            <a:off x="3192853" y="64353"/>
            <a:ext cx="6010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Git and version </a:t>
            </a:r>
            <a:r>
              <a:rPr lang="en-US" sz="4800" dirty="0" err="1"/>
              <a:t>contol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1736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logy of difference between R and RStudio.">
            <a:extLst>
              <a:ext uri="{FF2B5EF4-FFF2-40B4-BE49-F238E27FC236}">
                <a16:creationId xmlns:a16="http://schemas.microsoft.com/office/drawing/2014/main" id="{BBA7B890-2B18-3A8A-FA8D-C6C629A4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39" y="595580"/>
            <a:ext cx="10673921" cy="43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883802-BA64-B88A-2209-05FF04ECED30}"/>
              </a:ext>
            </a:extLst>
          </p:cNvPr>
          <p:cNvSpPr txBox="1"/>
          <p:nvPr/>
        </p:nvSpPr>
        <p:spPr>
          <a:xfrm>
            <a:off x="7302200" y="6488668"/>
            <a:ext cx="488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moderndive.com</a:t>
            </a:r>
            <a:r>
              <a:rPr lang="en-US" dirty="0"/>
              <a:t>/1-getting-started.html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19DF05-4289-05C2-B8B9-6104FB68F496}"/>
              </a:ext>
            </a:extLst>
          </p:cNvPr>
          <p:cNvSpPr txBox="1"/>
          <p:nvPr/>
        </p:nvSpPr>
        <p:spPr>
          <a:xfrm>
            <a:off x="3793355" y="5323257"/>
            <a:ext cx="5111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What part of FAIR?</a:t>
            </a:r>
          </a:p>
        </p:txBody>
      </p:sp>
    </p:spTree>
    <p:extLst>
      <p:ext uri="{BB962C8B-B14F-4D97-AF65-F5344CB8AC3E}">
        <p14:creationId xmlns:p14="http://schemas.microsoft.com/office/powerpoint/2010/main" val="309793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alogy of R versus R packages.">
            <a:extLst>
              <a:ext uri="{FF2B5EF4-FFF2-40B4-BE49-F238E27FC236}">
                <a16:creationId xmlns:a16="http://schemas.microsoft.com/office/drawing/2014/main" id="{7AF83D73-50DA-FA6D-08BD-849FEBDC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33" y="1343493"/>
            <a:ext cx="8634334" cy="417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4D79D-FD3A-024E-A7A0-9B3116C14474}"/>
              </a:ext>
            </a:extLst>
          </p:cNvPr>
          <p:cNvSpPr txBox="1"/>
          <p:nvPr/>
        </p:nvSpPr>
        <p:spPr>
          <a:xfrm>
            <a:off x="7362669" y="6488668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moderndive.com</a:t>
            </a:r>
            <a:r>
              <a:rPr lang="en-US" dirty="0"/>
              <a:t>/1-getting-started.html</a:t>
            </a:r>
          </a:p>
        </p:txBody>
      </p:sp>
    </p:spTree>
    <p:extLst>
      <p:ext uri="{BB962C8B-B14F-4D97-AF65-F5344CB8AC3E}">
        <p14:creationId xmlns:p14="http://schemas.microsoft.com/office/powerpoint/2010/main" val="53520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Introducción a la Estadística para Científicos de Datos. Capítulo 3. Manejo  de datos con R - Análisis y Decisión">
            <a:extLst>
              <a:ext uri="{FF2B5EF4-FFF2-40B4-BE49-F238E27FC236}">
                <a16:creationId xmlns:a16="http://schemas.microsoft.com/office/drawing/2014/main" id="{A683A55F-BEFF-054F-8BBE-0E1A5EAD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0" b="3070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2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00F864-75C7-4B92-5329-426B8A3E5586}"/>
              </a:ext>
            </a:extLst>
          </p:cNvPr>
          <p:cNvSpPr txBox="1"/>
          <p:nvPr/>
        </p:nvSpPr>
        <p:spPr>
          <a:xfrm>
            <a:off x="727132" y="141167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Release in 2014</a:t>
            </a: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itchFamily="2" charset="0"/>
              </a:rPr>
              <a:t>Can combine R</a:t>
            </a:r>
            <a:r>
              <a:rPr lang="en-US" sz="3200" dirty="0">
                <a:latin typeface="Helvetica" pitchFamily="2" charset="0"/>
              </a:rPr>
              <a:t>, text &amp; images into one document </a:t>
            </a:r>
          </a:p>
          <a:p>
            <a:pPr indent="-228600" defTabSz="9144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Easily convert between word, pdf, HTML (web)</a:t>
            </a:r>
            <a:endParaRPr lang="en-US" sz="3200" b="0" i="0" dirty="0">
              <a:effectLst/>
              <a:latin typeface="Helvetica" pitchFamily="2" charset="0"/>
            </a:endParaRPr>
          </a:p>
        </p:txBody>
      </p:sp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A70F3A-DB19-87BB-1BCA-6DC6F41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0975" y="314591"/>
            <a:ext cx="4105275" cy="476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14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C6CAD2-9503-EBFA-BC87-D2923311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1" y="1296536"/>
            <a:ext cx="10211298" cy="5356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6AB43-52B4-0FEE-A456-36B946710F19}"/>
              </a:ext>
            </a:extLst>
          </p:cNvPr>
          <p:cNvSpPr txBox="1"/>
          <p:nvPr/>
        </p:nvSpPr>
        <p:spPr>
          <a:xfrm>
            <a:off x="3270547" y="491319"/>
            <a:ext cx="5650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Helvetica" pitchFamily="2" charset="0"/>
              </a:rPr>
              <a:t>Rstudio</a:t>
            </a:r>
            <a:r>
              <a:rPr lang="en-US" sz="3200" dirty="0">
                <a:latin typeface="Helvetica" pitchFamily="2" charset="0"/>
              </a:rPr>
              <a:t> – Brings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394228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723AC-465E-7DE9-0C61-9D25C622302B}"/>
              </a:ext>
            </a:extLst>
          </p:cNvPr>
          <p:cNvSpPr txBox="1"/>
          <p:nvPr/>
        </p:nvSpPr>
        <p:spPr>
          <a:xfrm>
            <a:off x="1521853" y="1787856"/>
            <a:ext cx="95829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What I want you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Why reproducible workflows are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What is a reproducible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What is literate programing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Tools for reproducible workflow to accomplish FAIR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Rules for reproducible workflow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Helvetica" pitchFamily="2" charset="0"/>
              </a:rPr>
              <a:t>Sandve</a:t>
            </a:r>
            <a:r>
              <a:rPr lang="en-US" sz="2800" dirty="0">
                <a:latin typeface="Helvetica" pitchFamily="2" charset="0"/>
              </a:rPr>
              <a:t> et al. 2013 – Ten Simple Rules</a:t>
            </a:r>
          </a:p>
        </p:txBody>
      </p:sp>
    </p:spTree>
    <p:extLst>
      <p:ext uri="{BB962C8B-B14F-4D97-AF65-F5344CB8AC3E}">
        <p14:creationId xmlns:p14="http://schemas.microsoft.com/office/powerpoint/2010/main" val="937763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8AAA3D-8CA7-E3BE-D027-7B93698FA92C}"/>
              </a:ext>
            </a:extLst>
          </p:cNvPr>
          <p:cNvSpPr txBox="1"/>
          <p:nvPr/>
        </p:nvSpPr>
        <p:spPr>
          <a:xfrm>
            <a:off x="955344" y="920621"/>
            <a:ext cx="1057853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Good example reproducible workflows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Awesome!</a:t>
            </a:r>
          </a:p>
          <a:p>
            <a:r>
              <a:rPr lang="en-US" sz="2400" dirty="0">
                <a:latin typeface="Helvetica" pitchFamily="2" charset="0"/>
                <a:hlinkClick r:id="rId2"/>
              </a:rPr>
              <a:t>https://github.com/Chilverslab/Rojas_Survey_Phytopath_2016</a:t>
            </a: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Better!</a:t>
            </a:r>
          </a:p>
          <a:p>
            <a:r>
              <a:rPr lang="en-US" sz="2400" dirty="0">
                <a:latin typeface="Helvetica" pitchFamily="2" charset="0"/>
                <a:hlinkClick r:id="rId3"/>
              </a:rPr>
              <a:t>https://github.com/noelzach/Community_Fungicide_Sensitivity</a:t>
            </a: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Good!</a:t>
            </a:r>
          </a:p>
          <a:p>
            <a:r>
              <a:rPr lang="en-US" sz="2400" dirty="0">
                <a:latin typeface="Helvetica" pitchFamily="2" charset="0"/>
                <a:hlinkClick r:id="rId4"/>
              </a:rPr>
              <a:t>https://github.com/Noel-Lab-Auburn/SpermosphereMicrobiome2022/settings</a:t>
            </a: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Eh… its ok.</a:t>
            </a:r>
          </a:p>
          <a:p>
            <a:r>
              <a:rPr lang="en-US" sz="2400" dirty="0">
                <a:latin typeface="Helvetica" pitchFamily="2" charset="0"/>
                <a:hlinkClick r:id="rId5"/>
              </a:rPr>
              <a:t>https://github.com/noelzach/FungicidePulseDisturbance</a:t>
            </a:r>
            <a:r>
              <a:rPr lang="en-US" sz="24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45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977A245-4F19-BE83-585B-554C0ABCA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2" y="1047222"/>
            <a:ext cx="10937296" cy="43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D7671-B3B1-9764-681B-AB698636DD6E}"/>
              </a:ext>
            </a:extLst>
          </p:cNvPr>
          <p:cNvSpPr txBox="1"/>
          <p:nvPr/>
        </p:nvSpPr>
        <p:spPr>
          <a:xfrm>
            <a:off x="1913467" y="6488668"/>
            <a:ext cx="10430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/scientific-data-analysis-pipelines-and-reproducibility-75ff9df5b4c5</a:t>
            </a:r>
          </a:p>
        </p:txBody>
      </p:sp>
    </p:spTree>
    <p:extLst>
      <p:ext uri="{BB962C8B-B14F-4D97-AF65-F5344CB8AC3E}">
        <p14:creationId xmlns:p14="http://schemas.microsoft.com/office/powerpoint/2010/main" val="215415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C98DB5-8C19-94BB-E067-D56E22BF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5" y="286698"/>
            <a:ext cx="9579526" cy="3248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4C0E-D79B-8DA3-9DA1-9C72D9EDD842}"/>
              </a:ext>
            </a:extLst>
          </p:cNvPr>
          <p:cNvSpPr txBox="1"/>
          <p:nvPr/>
        </p:nvSpPr>
        <p:spPr>
          <a:xfrm>
            <a:off x="1063603" y="3811012"/>
            <a:ext cx="9984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97979"/>
                </a:solidFill>
                <a:effectLst/>
                <a:latin typeface="Helvetica" pitchFamily="2" charset="0"/>
              </a:rPr>
              <a:t>Kenneth Rogoff and Carmen Reinhart (Harvard): “Growth in a Time of Debt”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97979"/>
                </a:solidFill>
                <a:effectLst/>
                <a:latin typeface="Helvetica" pitchFamily="2" charset="0"/>
              </a:rPr>
              <a:t>Thomas Herndon at Univ of Massachusetts Amherst tried to reproduce these results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97979"/>
                </a:solidFill>
                <a:effectLst/>
                <a:latin typeface="Helvetica" pitchFamily="2" charset="0"/>
              </a:rPr>
              <a:t>Found major formula error - original paper excluded key data from Canada, New Zealand, and Australia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97979"/>
                </a:solidFill>
                <a:effectLst/>
                <a:latin typeface="Helvetica" pitchFamily="2" charset="0"/>
              </a:rPr>
              <a:t>US policy implications</a:t>
            </a:r>
          </a:p>
          <a:p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0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4885D6-57EF-439E-D268-7C2E2805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448A1-5D69-A1E1-67BD-844AA4317EAC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</p:spTree>
    <p:extLst>
      <p:ext uri="{BB962C8B-B14F-4D97-AF65-F5344CB8AC3E}">
        <p14:creationId xmlns:p14="http://schemas.microsoft.com/office/powerpoint/2010/main" val="11751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C7FEB-DAE9-2EFA-23F2-27C33620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67" y="812800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1BA786-4714-6396-1BD6-B5E3D2E18C19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</p:spTree>
    <p:extLst>
      <p:ext uri="{BB962C8B-B14F-4D97-AF65-F5344CB8AC3E}">
        <p14:creationId xmlns:p14="http://schemas.microsoft.com/office/powerpoint/2010/main" val="206168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863DF-1DBD-5E78-D113-B88AC5D6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11200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49750-E39D-3594-F1C0-35C741EA2CCE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</p:spTree>
    <p:extLst>
      <p:ext uri="{BB962C8B-B14F-4D97-AF65-F5344CB8AC3E}">
        <p14:creationId xmlns:p14="http://schemas.microsoft.com/office/powerpoint/2010/main" val="329042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E384A-1B0C-752D-A1F7-63FBBFB2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DDC03-1620-1A72-D241-3A762FFF7253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</p:spTree>
    <p:extLst>
      <p:ext uri="{BB962C8B-B14F-4D97-AF65-F5344CB8AC3E}">
        <p14:creationId xmlns:p14="http://schemas.microsoft.com/office/powerpoint/2010/main" val="171426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36B13-B443-F167-768E-553A158D76C4}"/>
              </a:ext>
            </a:extLst>
          </p:cNvPr>
          <p:cNvSpPr txBox="1"/>
          <p:nvPr/>
        </p:nvSpPr>
        <p:spPr>
          <a:xfrm>
            <a:off x="4600626" y="6488668"/>
            <a:ext cx="759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Ashley Shade – EDDEMAME COURSE 2018 Kellogg Biological Station, MSU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88901-A327-4B6D-414A-575E9ACC9C7F}"/>
              </a:ext>
            </a:extLst>
          </p:cNvPr>
          <p:cNvSpPr txBox="1"/>
          <p:nvPr/>
        </p:nvSpPr>
        <p:spPr>
          <a:xfrm>
            <a:off x="2384946" y="3862652"/>
            <a:ext cx="774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</a:t>
            </a:r>
            <a:r>
              <a:rPr lang="en-US" sz="2800" dirty="0" err="1"/>
              <a:t>leBEFaVHllE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FD443-2BA6-2152-E01F-E736949C39BC}"/>
              </a:ext>
            </a:extLst>
          </p:cNvPr>
          <p:cNvSpPr txBox="1"/>
          <p:nvPr/>
        </p:nvSpPr>
        <p:spPr>
          <a:xfrm>
            <a:off x="1938449" y="507506"/>
            <a:ext cx="83150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Computers do not know any better! </a:t>
            </a:r>
          </a:p>
          <a:p>
            <a:pPr algn="ctr"/>
            <a:r>
              <a:rPr lang="en-US" sz="4000" dirty="0">
                <a:latin typeface="Helvetica" pitchFamily="2" charset="0"/>
              </a:rPr>
              <a:t>Workflows must be complete!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83E83-B64E-D967-A9C9-9228B419F9DE}"/>
              </a:ext>
            </a:extLst>
          </p:cNvPr>
          <p:cNvSpPr txBox="1"/>
          <p:nvPr/>
        </p:nvSpPr>
        <p:spPr>
          <a:xfrm>
            <a:off x="4035178" y="2610302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Peanut butter and jelly robot</a:t>
            </a:r>
          </a:p>
        </p:txBody>
      </p:sp>
    </p:spTree>
    <p:extLst>
      <p:ext uri="{BB962C8B-B14F-4D97-AF65-F5344CB8AC3E}">
        <p14:creationId xmlns:p14="http://schemas.microsoft.com/office/powerpoint/2010/main" val="426876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2E9CB8"/>
      </a:accent2>
      <a:accent3>
        <a:srgbClr val="E97132"/>
      </a:accent3>
      <a:accent4>
        <a:srgbClr val="196B24"/>
      </a:accent4>
      <a:accent5>
        <a:srgbClr val="4EA72E"/>
      </a:accent5>
      <a:accent6>
        <a:srgbClr val="C80724"/>
      </a:accent6>
      <a:hlink>
        <a:srgbClr val="518B9B"/>
      </a:hlink>
      <a:folHlink>
        <a:srgbClr val="96607D"/>
      </a:folHlink>
    </a:clrScheme>
    <a:fontScheme name="Office Theme">
      <a:majorFont>
        <a:latin typeface="Bierstadt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Bierstad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23793</TotalTime>
  <Words>393</Words>
  <Application>Microsoft Macintosh PowerPoint</Application>
  <PresentationFormat>Widescreen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Bierstadt</vt:lpstr>
      <vt:lpstr>BierstadtDisplay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Noel</dc:creator>
  <cp:lastModifiedBy>Zachary Noel</cp:lastModifiedBy>
  <cp:revision>2</cp:revision>
  <dcterms:created xsi:type="dcterms:W3CDTF">2023-01-06T03:12:49Z</dcterms:created>
  <dcterms:modified xsi:type="dcterms:W3CDTF">2023-01-24T16:52:43Z</dcterms:modified>
</cp:coreProperties>
</file>